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8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8.png"/><Relationship Id="rId3" Type="http://schemas.openxmlformats.org/officeDocument/2006/relationships/hyperlink" Target="https://yrm006.wordpress.com/" TargetMode="Externa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9.tif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10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Relationship Id="rId9" Type="http://schemas.openxmlformats.org/officeDocument/2006/relationships/image" Target="../media/image3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hyperlink" Target="http://ichigojam.net/IchigoJam.html" TargetMode="Externa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SPRESENSE x IchigoJam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088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089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090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091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092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093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094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095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096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097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098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099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00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01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02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03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04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05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06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07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08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09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10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11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12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13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14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15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16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17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18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19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20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21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27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2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132" name="子供達が開発して販売もした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子供達が開発して販売もしたカニ型ロボット！</a:t>
            </a:r>
          </a:p>
        </p:txBody>
      </p:sp>
      <p:pic>
        <p:nvPicPr>
          <p:cNvPr id="11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8" name="スライド番号"/>
          <p:cNvSpPr txBox="1"/>
          <p:nvPr>
            <p:ph type="sldNum" sz="quarter" idx="2"/>
          </p:nvPr>
        </p:nvSpPr>
        <p:spPr>
          <a:xfrm>
            <a:off x="-51350" y="53432"/>
            <a:ext cx="56578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261"/>
          <a:stretch>
            <a:fillRect/>
          </a:stretch>
        </p:blipFill>
        <p:spPr>
          <a:xfrm>
            <a:off x="0" y="168808"/>
            <a:ext cx="13004800" cy="7373227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ベーマガ復活！（電子工作マガジン）by 電波新聞社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ベーマガ復活！（電子工作マガジン）by 電波新聞社</a:t>
            </a:r>
          </a:p>
          <a:p>
            <a: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プログラムが掲載されると原稿料5,000円もらえる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小中学生向けコンテスト…"/>
          <p:cNvSpPr txBox="1"/>
          <p:nvPr/>
        </p:nvSpPr>
        <p:spPr>
          <a:xfrm>
            <a:off x="912494" y="3933825"/>
            <a:ext cx="52920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小中学生向けコンテスト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「PCNこどもプロコン」</a:t>
            </a:r>
          </a:p>
        </p:txBody>
      </p:sp>
      <p:pic>
        <p:nvPicPr>
          <p:cNvPr id="11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250" y="573561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ノートPC、3Dプリンターなど…"/>
          <p:cNvSpPr txBox="1"/>
          <p:nvPr/>
        </p:nvSpPr>
        <p:spPr>
          <a:xfrm>
            <a:off x="903449" y="7811229"/>
            <a:ext cx="531018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ノートPC、3Dプリンターなど</a:t>
            </a:r>
            <a:endParaRPr b="1"/>
          </a:p>
          <a:p>
            <a: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豪華副賞がもらえる！</a:t>
            </a:r>
          </a:p>
        </p:txBody>
      </p:sp>
      <p:sp>
        <p:nvSpPr>
          <p:cNvPr id="1149" name="http://pcn.club/contest/"/>
          <p:cNvSpPr txBox="1"/>
          <p:nvPr/>
        </p:nvSpPr>
        <p:spPr>
          <a:xfrm>
            <a:off x="8055795" y="7715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5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700053"/>
            <a:ext cx="5701939" cy="38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5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8517" y="-16934"/>
            <a:ext cx="13141834" cy="328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637035" y="-282972"/>
            <a:ext cx="11730730" cy="790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日本中世界中に仲間がいるよ！…"/>
          <p:cNvSpPr txBox="1"/>
          <p:nvPr/>
        </p:nvSpPr>
        <p:spPr>
          <a:xfrm>
            <a:off x="2352801" y="7910189"/>
            <a:ext cx="829919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日本中世界中に仲間がいるよ！ </a:t>
            </a:r>
          </a:p>
          <a:p>
            <a:pPr>
              <a:defRPr sz="4000"/>
            </a:pPr>
            <a:r>
              <a:t>プログラミングネットワーク、PCN</a:t>
            </a:r>
          </a:p>
        </p:txBody>
      </p:sp>
      <p:sp>
        <p:nvSpPr>
          <p:cNvPr id="1156" name="photo by PCN yrm https://yrm006.wordpress.com/"/>
          <p:cNvSpPr txBox="1"/>
          <p:nvPr/>
        </p:nvSpPr>
        <p:spPr>
          <a:xfrm>
            <a:off x="7164860" y="7031566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1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1162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116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6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6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本資料はどなたでも自由に活用可能なオープンデータです…"/>
          <p:cNvSpPr txBox="1"/>
          <p:nvPr/>
        </p:nvSpPr>
        <p:spPr>
          <a:xfrm>
            <a:off x="3387724" y="8052450"/>
            <a:ext cx="7316979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本資料はどなたでも自由に活用可能なオープンデータです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制作：株式会社 jig.jp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69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72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8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この LED をつけてもらおう"/>
          <p:cNvSpPr txBox="1"/>
          <p:nvPr>
            <p:ph type="title"/>
          </p:nvPr>
        </p:nvSpPr>
        <p:spPr>
          <a:xfrm>
            <a:off x="2267435" y="77557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27" y="-102215"/>
            <a:ext cx="3594632" cy="7558804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矢印"/>
          <p:cNvSpPr/>
          <p:nvPr/>
        </p:nvSpPr>
        <p:spPr>
          <a:xfrm rot="16200000">
            <a:off x="2059346" y="5998382"/>
            <a:ext cx="13677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45100" t="5167" r="25611" b="41002"/>
          <a:stretch>
            <a:fillRect/>
          </a:stretch>
        </p:blipFill>
        <p:spPr>
          <a:xfrm>
            <a:off x="6981575" y="499013"/>
            <a:ext cx="5452585" cy="6062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矢印"/>
          <p:cNvSpPr/>
          <p:nvPr/>
        </p:nvSpPr>
        <p:spPr>
          <a:xfrm rot="16200000">
            <a:off x="8275665" y="4845129"/>
            <a:ext cx="304053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7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2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4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4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34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8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9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0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4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9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3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5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2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"/>
          <p:cNvSpPr txBox="1"/>
          <p:nvPr>
            <p:ph type="title"/>
          </p:nvPr>
        </p:nvSpPr>
        <p:spPr>
          <a:xfrm>
            <a:off x="0" y="6948972"/>
            <a:ext cx="13004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826" y="6382005"/>
            <a:ext cx="5139261" cy="1052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554" y="1536941"/>
            <a:ext cx="7948492" cy="176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スプレッセンス"/>
          <p:cNvSpPr txBox="1"/>
          <p:nvPr/>
        </p:nvSpPr>
        <p:spPr>
          <a:xfrm>
            <a:off x="2126654" y="3449873"/>
            <a:ext cx="6008292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スプレッセンス</a:t>
            </a:r>
          </a:p>
        </p:txBody>
      </p:sp>
      <p:sp>
        <p:nvSpPr>
          <p:cNvPr id="258" name="X"/>
          <p:cNvSpPr txBox="1"/>
          <p:nvPr/>
        </p:nvSpPr>
        <p:spPr>
          <a:xfrm>
            <a:off x="3710311" y="5052587"/>
            <a:ext cx="6008291" cy="78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766" y="252928"/>
            <a:ext cx="2633649" cy="553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PRESENSEのコンピューター…"/>
          <p:cNvSpPr txBox="1"/>
          <p:nvPr/>
        </p:nvSpPr>
        <p:spPr>
          <a:xfrm>
            <a:off x="0" y="6979708"/>
            <a:ext cx="13004800" cy="217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SPRESENSEのコンピューター</a:t>
            </a:r>
          </a:p>
          <a:p>
            <a:pPr>
              <a:defRPr sz="65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吹き出し"/>
          <p:cNvSpPr/>
          <p:nvPr/>
        </p:nvSpPr>
        <p:spPr>
          <a:xfrm>
            <a:off x="7579145" y="234546"/>
            <a:ext cx="3097683" cy="1875975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1" name="CPU"/>
          <p:cNvSpPr txBox="1"/>
          <p:nvPr/>
        </p:nvSpPr>
        <p:spPr>
          <a:xfrm>
            <a:off x="8220771" y="871956"/>
            <a:ext cx="1887737" cy="77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492" name="１秒に9億回！…"/>
          <p:cNvSpPr txBox="1"/>
          <p:nvPr/>
        </p:nvSpPr>
        <p:spPr>
          <a:xfrm>
            <a:off x="-1" y="7023100"/>
            <a:ext cx="13004801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9億回</a:t>
            </a:r>
            <a:r>
              <a:t>！</a:t>
            </a:r>
          </a:p>
          <a:p>
            <a:pPr>
              <a:defRPr sz="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（1.56億回 x 6コア）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Table 1"/>
          <p:cNvGraphicFramePr/>
          <p:nvPr/>
        </p:nvGraphicFramePr>
        <p:xfrm>
          <a:off x="-1" y="-66731"/>
          <a:ext cx="13004801" cy="9753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343696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65674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SPRESENSE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18027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9億回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940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SPRESENSE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11億台分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572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6000円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5" name="(C)SONY"/>
          <p:cNvSpPr txBox="1"/>
          <p:nvPr/>
        </p:nvSpPr>
        <p:spPr>
          <a:xfrm>
            <a:off x="1300162" y="2823831"/>
            <a:ext cx="848140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(C)SONY</a:t>
            </a:r>
          </a:p>
        </p:txBody>
      </p:sp>
      <p:sp>
        <p:nvSpPr>
          <p:cNvPr id="496" name="(C)Apple"/>
          <p:cNvSpPr txBox="1"/>
          <p:nvPr/>
        </p:nvSpPr>
        <p:spPr>
          <a:xfrm>
            <a:off x="4373480" y="2369309"/>
            <a:ext cx="837118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497" name="(C)NVIDIA"/>
          <p:cNvSpPr txBox="1"/>
          <p:nvPr/>
        </p:nvSpPr>
        <p:spPr>
          <a:xfrm>
            <a:off x="7452454" y="230138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498" name="(C)NVIDIA"/>
          <p:cNvSpPr txBox="1"/>
          <p:nvPr/>
        </p:nvSpPr>
        <p:spPr>
          <a:xfrm>
            <a:off x="10814374" y="235535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499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7312" y="757845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6459" y="817332"/>
            <a:ext cx="2221655" cy="122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6544" y="1159717"/>
            <a:ext cx="2945325" cy="54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505" y="186901"/>
            <a:ext cx="1309454" cy="27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1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0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1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19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1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2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3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4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8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9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0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1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34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3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39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36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4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これがエコですごいコンピューター！…"/>
          <p:cNvSpPr txBox="1"/>
          <p:nvPr>
            <p:ph type="title"/>
          </p:nvPr>
        </p:nvSpPr>
        <p:spPr>
          <a:xfrm>
            <a:off x="913276" y="7112262"/>
            <a:ext cx="11178248" cy="2185867"/>
          </a:xfrm>
          <a:prstGeom prst="rect">
            <a:avLst/>
          </a:prstGeom>
        </p:spPr>
        <p:txBody>
          <a:bodyPr/>
          <a:lstStyle/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これがエコですごいコンピューター！</a:t>
            </a:r>
          </a:p>
          <a:p>
            <a: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6つのことを平行できちゃう</a:t>
            </a:r>
          </a:p>
        </p:txBody>
      </p:sp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431" y="-200038"/>
            <a:ext cx="3607938" cy="758678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矢印"/>
          <p:cNvSpPr/>
          <p:nvPr/>
        </p:nvSpPr>
        <p:spPr>
          <a:xfrm>
            <a:off x="7369042" y="16002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5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75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5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58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58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5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9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0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09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17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6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2252133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3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5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1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音をならそ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音をならそう</a:t>
            </a:r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PR.PLAY0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SPR.PLAY0</a:t>
            </a:r>
          </a:p>
        </p:txBody>
      </p:sp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PRESENSE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SPRESENSE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専用コマンド</a:t>
            </a:r>
          </a:p>
        </p:txBody>
      </p:sp>
      <p:grpSp>
        <p:nvGrpSpPr>
          <p:cNvPr id="66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7" name="る…"/>
          <p:cNvSpPr txBox="1"/>
          <p:nvPr/>
        </p:nvSpPr>
        <p:spPr>
          <a:xfrm>
            <a:off x="2067107" y="38580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668" name="矢印"/>
          <p:cNvSpPr/>
          <p:nvPr/>
        </p:nvSpPr>
        <p:spPr>
          <a:xfrm rot="16200000">
            <a:off x="2661692" y="35639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PR.PLAY1"/>
          <p:cNvSpPr txBox="1"/>
          <p:nvPr/>
        </p:nvSpPr>
        <p:spPr>
          <a:xfrm>
            <a:off x="390525" y="25421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SPR.PLAY</a:t>
            </a:r>
            <a:r>
              <a:rPr>
                <a:solidFill>
                  <a:schemeClr val="accent5"/>
                </a:solidFill>
              </a:rPr>
              <a:t>1</a:t>
            </a:r>
          </a:p>
        </p:txBody>
      </p:sp>
      <p:pic>
        <p:nvPicPr>
          <p:cNvPr id="6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0から9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0から9まで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使えるよ</a:t>
            </a:r>
          </a:p>
        </p:txBody>
      </p:sp>
      <p:grpSp>
        <p:nvGrpSpPr>
          <p:cNvPr id="676" name="グループ"/>
          <p:cNvGrpSpPr/>
          <p:nvPr/>
        </p:nvGrpSpPr>
        <p:grpSpPr>
          <a:xfrm>
            <a:off x="7465290" y="2579302"/>
            <a:ext cx="708470" cy="736288"/>
            <a:chOff x="0" y="0"/>
            <a:chExt cx="708468" cy="736286"/>
          </a:xfrm>
        </p:grpSpPr>
        <p:sp>
          <p:nvSpPr>
            <p:cNvPr id="673" name="四角形"/>
            <p:cNvSpPr/>
            <p:nvPr/>
          </p:nvSpPr>
          <p:spPr>
            <a:xfrm>
              <a:off x="0" y="0"/>
              <a:ext cx="708469" cy="736287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線"/>
            <p:cNvSpPr/>
            <p:nvPr/>
          </p:nvSpPr>
          <p:spPr>
            <a:xfrm flipH="1" flipV="1">
              <a:off x="100745" y="497215"/>
              <a:ext cx="4384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5" name="線"/>
            <p:cNvSpPr/>
            <p:nvPr/>
          </p:nvSpPr>
          <p:spPr>
            <a:xfrm flipH="1">
              <a:off x="518092" y="199840"/>
              <a:ext cx="2317" cy="32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 SPR.PLAY1…"/>
          <p:cNvSpPr txBox="1"/>
          <p:nvPr/>
        </p:nvSpPr>
        <p:spPr>
          <a:xfrm>
            <a:off x="1626658" y="1929209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SPR.PLAY1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WAIT20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679" name="なんどもなら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なんどもならそう</a:t>
            </a:r>
          </a:p>
        </p:txBody>
      </p:sp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6" name="グループ"/>
          <p:cNvGrpSpPr/>
          <p:nvPr/>
        </p:nvGrpSpPr>
        <p:grpSpPr>
          <a:xfrm>
            <a:off x="8819957" y="1990592"/>
            <a:ext cx="464333" cy="482564"/>
            <a:chOff x="0" y="0"/>
            <a:chExt cx="464331" cy="482563"/>
          </a:xfrm>
        </p:grpSpPr>
        <p:sp>
          <p:nvSpPr>
            <p:cNvPr id="68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0" name="グループ"/>
          <p:cNvGrpSpPr/>
          <p:nvPr/>
        </p:nvGrpSpPr>
        <p:grpSpPr>
          <a:xfrm>
            <a:off x="6999624" y="2837277"/>
            <a:ext cx="464333" cy="482564"/>
            <a:chOff x="0" y="0"/>
            <a:chExt cx="464331" cy="482563"/>
          </a:xfrm>
        </p:grpSpPr>
        <p:sp>
          <p:nvSpPr>
            <p:cNvPr id="68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4" name="グループ"/>
          <p:cNvGrpSpPr/>
          <p:nvPr/>
        </p:nvGrpSpPr>
        <p:grpSpPr>
          <a:xfrm>
            <a:off x="6308334" y="3675477"/>
            <a:ext cx="464332" cy="482564"/>
            <a:chOff x="0" y="0"/>
            <a:chExt cx="464331" cy="482563"/>
          </a:xfrm>
        </p:grpSpPr>
        <p:sp>
          <p:nvSpPr>
            <p:cNvPr id="69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6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0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5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01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2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3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4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0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0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9795" y="765162"/>
            <a:ext cx="1985210" cy="4174508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矢印"/>
          <p:cNvSpPr/>
          <p:nvPr/>
        </p:nvSpPr>
        <p:spPr>
          <a:xfrm>
            <a:off x="7013442" y="1447800"/>
            <a:ext cx="1887737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00" y="14256"/>
                </a:moveTo>
                <a:lnTo>
                  <a:pt x="9300" y="21600"/>
                </a:lnTo>
                <a:lnTo>
                  <a:pt x="0" y="10800"/>
                </a:lnTo>
                <a:lnTo>
                  <a:pt x="9300" y="0"/>
                </a:lnTo>
                <a:lnTo>
                  <a:pt x="930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2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18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2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3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3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38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4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6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吹き出し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4" name="あたらしくプログラムつく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あたらしくプログラムつくる</a:t>
            </a:r>
          </a:p>
        </p:txBody>
      </p:sp>
      <p:pic>
        <p:nvPicPr>
          <p:cNvPr id="7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9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78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786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7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788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790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7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0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02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819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822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82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82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825" name="あるかないかで、きおく…"/>
          <p:cNvSpPr txBox="1"/>
          <p:nvPr/>
        </p:nvSpPr>
        <p:spPr>
          <a:xfrm>
            <a:off x="91371" y="3800837"/>
            <a:ext cx="539679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1258万コきおくできるよ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2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2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3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31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2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3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37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1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38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2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47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4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49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51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53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55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57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8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2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5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71" name="40 WAIT0: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WAIT0:GOTO20</a:t>
            </a:r>
          </a:p>
        </p:txBody>
      </p:sp>
      <p:pic>
        <p:nvPicPr>
          <p:cNvPr id="8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78" name="グループ"/>
          <p:cNvGrpSpPr/>
          <p:nvPr/>
        </p:nvGrpSpPr>
        <p:grpSpPr>
          <a:xfrm>
            <a:off x="8952866" y="3317511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[TAB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[TAB]キー</a:t>
            </a:r>
          </a:p>
        </p:txBody>
      </p:sp>
      <p:pic>
        <p:nvPicPr>
          <p:cNvPr id="8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とまって！タブ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とまって！タブキー</a:t>
            </a:r>
          </a:p>
        </p:txBody>
      </p:sp>
      <p:pic>
        <p:nvPicPr>
          <p:cNvPr id="8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円形"/>
          <p:cNvSpPr/>
          <p:nvPr/>
        </p:nvSpPr>
        <p:spPr>
          <a:xfrm>
            <a:off x="2184400" y="6972630"/>
            <a:ext cx="1028370" cy="102837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8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89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8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0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89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ボタンをつかお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ボタンをつかおう！</a:t>
            </a:r>
          </a:p>
        </p:txBody>
      </p:sp>
      <p:sp>
        <p:nvSpPr>
          <p:cNvPr id="906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37 X=X+BTN()*2-1"/>
          <p:cNvSpPr txBox="1"/>
          <p:nvPr/>
        </p:nvSpPr>
        <p:spPr>
          <a:xfrm>
            <a:off x="312307" y="3780366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X=X+BTN()*2-1</a:t>
            </a:r>
          </a:p>
        </p:txBody>
      </p:sp>
      <p:sp>
        <p:nvSpPr>
          <p:cNvPr id="909" name="ボタン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ボタンでそうさ</a:t>
            </a:r>
          </a:p>
        </p:txBody>
      </p:sp>
      <p:sp>
        <p:nvSpPr>
          <p:cNvPr id="91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1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1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かっこ…"/>
          <p:cNvSpPr txBox="1"/>
          <p:nvPr/>
        </p:nvSpPr>
        <p:spPr>
          <a:xfrm>
            <a:off x="3867588" y="11214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14" name="矢印"/>
          <p:cNvSpPr/>
          <p:nvPr/>
        </p:nvSpPr>
        <p:spPr>
          <a:xfrm flipH="1" rot="16200000">
            <a:off x="5315992" y="305470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かっこ…"/>
          <p:cNvSpPr txBox="1"/>
          <p:nvPr/>
        </p:nvSpPr>
        <p:spPr>
          <a:xfrm>
            <a:off x="5854600" y="11214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16" name="矢印"/>
          <p:cNvSpPr/>
          <p:nvPr/>
        </p:nvSpPr>
        <p:spPr>
          <a:xfrm flipH="1" rot="16200000">
            <a:off x="5810944" y="30547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20" name="グループ"/>
          <p:cNvGrpSpPr/>
          <p:nvPr/>
        </p:nvGrpSpPr>
        <p:grpSpPr>
          <a:xfrm>
            <a:off x="8607034" y="3726674"/>
            <a:ext cx="534513" cy="547652"/>
            <a:chOff x="0" y="0"/>
            <a:chExt cx="534512" cy="547650"/>
          </a:xfrm>
        </p:grpSpPr>
        <p:sp>
          <p:nvSpPr>
            <p:cNvPr id="91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21" name="矢印"/>
          <p:cNvSpPr/>
          <p:nvPr/>
        </p:nvSpPr>
        <p:spPr>
          <a:xfrm rot="16200000">
            <a:off x="3267059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2" name="矢印"/>
          <p:cNvSpPr/>
          <p:nvPr/>
        </p:nvSpPr>
        <p:spPr>
          <a:xfrm rot="16200000">
            <a:off x="6314711" y="454816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3" name="Shift+れ"/>
          <p:cNvSpPr txBox="1"/>
          <p:nvPr/>
        </p:nvSpPr>
        <p:spPr>
          <a:xfrm>
            <a:off x="2356660" y="4612944"/>
            <a:ext cx="25348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Shift+れ</a:t>
            </a:r>
          </a:p>
        </p:txBody>
      </p:sp>
      <p:sp>
        <p:nvSpPr>
          <p:cNvPr id="924" name="Shift+け"/>
          <p:cNvSpPr txBox="1"/>
          <p:nvPr/>
        </p:nvSpPr>
        <p:spPr>
          <a:xfrm>
            <a:off x="5404312" y="4612944"/>
            <a:ext cx="2534842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38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927" name="はじっこワー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はじっこワープ</a:t>
            </a:r>
          </a:p>
        </p:txBody>
      </p:sp>
      <p:sp>
        <p:nvSpPr>
          <p:cNvPr id="928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29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30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32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6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40 IF SCR(X,5)=0 GOTO20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IF SCR(X,5)=0 GOTO20</a:t>
            </a:r>
          </a:p>
        </p:txBody>
      </p:sp>
      <p:sp>
        <p:nvSpPr>
          <p:cNvPr id="93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40" name="とめる（TAB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とめる（TAB）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1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2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3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44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8" name="グループ"/>
          <p:cNvGrpSpPr/>
          <p:nvPr/>
        </p:nvGrpSpPr>
        <p:grpSpPr>
          <a:xfrm>
            <a:off x="12010634" y="3794407"/>
            <a:ext cx="534513" cy="547652"/>
            <a:chOff x="0" y="0"/>
            <a:chExt cx="534512" cy="547650"/>
          </a:xfrm>
        </p:grpSpPr>
        <p:sp>
          <p:nvSpPr>
            <p:cNvPr id="9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49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50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1" name="イコール…"/>
          <p:cNvSpPr txBox="1"/>
          <p:nvPr/>
        </p:nvSpPr>
        <p:spPr>
          <a:xfrm>
            <a:off x="6967653" y="4797888"/>
            <a:ext cx="240605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52" name="矢印"/>
          <p:cNvSpPr/>
          <p:nvPr/>
        </p:nvSpPr>
        <p:spPr>
          <a:xfrm rot="16200000">
            <a:off x="7233691" y="452911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キーボードをつないで、USBでんげんをつなご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キーボードをつないで、USBでんげんをつなごう</a:t>
            </a:r>
          </a:p>
        </p:txBody>
      </p:sp>
      <p:sp>
        <p:nvSpPr>
          <p:cNvPr id="279" name="矢印"/>
          <p:cNvSpPr/>
          <p:nvPr/>
        </p:nvSpPr>
        <p:spPr>
          <a:xfrm rot="162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9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58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X=X+BTN()*21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X=X&amp;31</a:t>
            </a:r>
            <a:br/>
            <a:r>
              <a:t>40 IF SCR(X,5)=0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50 SPR.PLAY9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59" name="線"/>
          <p:cNvSpPr/>
          <p:nvPr/>
        </p:nvSpPr>
        <p:spPr>
          <a:xfrm>
            <a:off x="7035107" y="3055242"/>
            <a:ext cx="3452984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0" name="線"/>
          <p:cNvSpPr/>
          <p:nvPr/>
        </p:nvSpPr>
        <p:spPr>
          <a:xfrm>
            <a:off x="10461590" y="3018901"/>
            <a:ext cx="1" cy="202574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線"/>
          <p:cNvSpPr/>
          <p:nvPr/>
        </p:nvSpPr>
        <p:spPr>
          <a:xfrm flipV="1">
            <a:off x="432258" y="5641809"/>
            <a:ext cx="1" cy="4826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963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64" name="線"/>
          <p:cNvSpPr/>
          <p:nvPr/>
        </p:nvSpPr>
        <p:spPr>
          <a:xfrm flipV="1">
            <a:off x="432258" y="3008487"/>
            <a:ext cx="1" cy="249293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線"/>
          <p:cNvSpPr/>
          <p:nvPr/>
        </p:nvSpPr>
        <p:spPr>
          <a:xfrm flipV="1">
            <a:off x="432258" y="2390609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967" name="じぶんキャラのいちに、…"/>
          <p:cNvSpPr txBox="1"/>
          <p:nvPr/>
        </p:nvSpPr>
        <p:spPr>
          <a:xfrm>
            <a:off x="6959817" y="5985608"/>
            <a:ext cx="536829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じぶんキャラのいちに、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なければくりかえし（ループ）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0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1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2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973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74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75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976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77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78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9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980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81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82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983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984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985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986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7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8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9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0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かいぞうしよう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かいぞうしよう！</a:t>
            </a:r>
          </a:p>
        </p:txBody>
      </p:sp>
      <p:pic>
        <p:nvPicPr>
          <p:cNvPr id="9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50 SPR.PLAY9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50 SPR.PLAY9</a:t>
            </a:r>
          </a:p>
        </p:txBody>
      </p:sp>
      <p:grpSp>
        <p:nvGrpSpPr>
          <p:cNvPr id="999" name="グループ"/>
          <p:cNvGrpSpPr/>
          <p:nvPr/>
        </p:nvGrpSpPr>
        <p:grpSpPr>
          <a:xfrm>
            <a:off x="6634300" y="3832507"/>
            <a:ext cx="534513" cy="547652"/>
            <a:chOff x="0" y="0"/>
            <a:chExt cx="534512" cy="547650"/>
          </a:xfrm>
        </p:grpSpPr>
        <p:sp>
          <p:nvSpPr>
            <p:cNvPr id="99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0" name="効果音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効果音をつけよう</a:t>
            </a:r>
          </a:p>
        </p:txBody>
      </p:sp>
      <p:sp>
        <p:nvSpPr>
          <p:cNvPr id="100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002" name="る…"/>
          <p:cNvSpPr txBox="1"/>
          <p:nvPr/>
        </p:nvSpPr>
        <p:spPr>
          <a:xfrm>
            <a:off x="2596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003" name="矢印"/>
          <p:cNvSpPr/>
          <p:nvPr/>
        </p:nvSpPr>
        <p:spPr>
          <a:xfrm rot="16200000">
            <a:off x="3296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15 CLT…"/>
          <p:cNvSpPr txBox="1"/>
          <p:nvPr/>
        </p:nvSpPr>
        <p:spPr>
          <a:xfrm>
            <a:off x="329670" y="3428999"/>
            <a:ext cx="1271885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CLT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56 ?TICK()</a:t>
            </a:r>
          </a:p>
        </p:txBody>
      </p:sp>
      <p:grpSp>
        <p:nvGrpSpPr>
          <p:cNvPr id="1009" name="グループ"/>
          <p:cNvGrpSpPr/>
          <p:nvPr/>
        </p:nvGrpSpPr>
        <p:grpSpPr>
          <a:xfrm>
            <a:off x="5550567" y="4196574"/>
            <a:ext cx="534513" cy="547652"/>
            <a:chOff x="0" y="0"/>
            <a:chExt cx="534512" cy="547650"/>
          </a:xfrm>
        </p:grpSpPr>
        <p:sp>
          <p:nvSpPr>
            <p:cNvPr id="100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10" name="スコア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スコアをつけよう</a:t>
            </a:r>
          </a:p>
        </p:txBody>
      </p:sp>
      <p:sp>
        <p:nvSpPr>
          <p:cNvPr id="101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15" name="グループ"/>
          <p:cNvGrpSpPr/>
          <p:nvPr/>
        </p:nvGrpSpPr>
        <p:grpSpPr>
          <a:xfrm>
            <a:off x="3577833" y="3392241"/>
            <a:ext cx="534514" cy="547652"/>
            <a:chOff x="0" y="0"/>
            <a:chExt cx="534512" cy="547650"/>
          </a:xfrm>
        </p:grpSpPr>
        <p:sp>
          <p:nvSpPr>
            <p:cNvPr id="101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ゲーム大会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ゲーム大会！</a:t>
            </a:r>
          </a:p>
        </p:txBody>
      </p:sp>
      <p:pic>
        <p:nvPicPr>
          <p:cNvPr id="10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60 WAIT60:RUN"/>
          <p:cNvSpPr txBox="1"/>
          <p:nvPr/>
        </p:nvSpPr>
        <p:spPr>
          <a:xfrm>
            <a:off x="329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60 WAIT60:RUN</a:t>
            </a:r>
          </a:p>
        </p:txBody>
      </p:sp>
      <p:sp>
        <p:nvSpPr>
          <p:cNvPr id="1021" name="自動で実行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自動で実行！</a:t>
            </a:r>
          </a:p>
        </p:txBody>
      </p:sp>
      <p:sp>
        <p:nvSpPr>
          <p:cNvPr id="102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grpSp>
        <p:nvGrpSpPr>
          <p:cNvPr id="1026" name="グループ"/>
          <p:cNvGrpSpPr/>
          <p:nvPr/>
        </p:nvGrpSpPr>
        <p:grpSpPr>
          <a:xfrm>
            <a:off x="7235433" y="3840974"/>
            <a:ext cx="534513" cy="547652"/>
            <a:chOff x="0" y="0"/>
            <a:chExt cx="534512" cy="547650"/>
          </a:xfrm>
        </p:grpSpPr>
        <p:sp>
          <p:nvSpPr>
            <p:cNvPr id="10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10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1031" name="ほぞん（0〜9まで10コOK）"/>
          <p:cNvSpPr txBox="1"/>
          <p:nvPr>
            <p:ph type="title"/>
          </p:nvPr>
        </p:nvSpPr>
        <p:spPr>
          <a:xfrm>
            <a:off x="293951" y="2611966"/>
            <a:ext cx="8795942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ほぞん（0〜9まで10コOK）</a:t>
            </a:r>
          </a:p>
        </p:txBody>
      </p:sp>
      <p:pic>
        <p:nvPicPr>
          <p:cNvPr id="103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038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3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USBでんげんとキーボードをぬこう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USBでんげんとキーボードをぬこう</a:t>
            </a:r>
          </a:p>
        </p:txBody>
      </p:sp>
      <p:sp>
        <p:nvSpPr>
          <p:cNvPr id="1042" name="矢印"/>
          <p:cNvSpPr/>
          <p:nvPr/>
        </p:nvSpPr>
        <p:spPr>
          <a:xfrm rot="5400000">
            <a:off x="3014949" y="2044038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19680"/>
            <a:ext cx="13004801" cy="78668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ボタンをおしながら、USBでんげんだけさそう！"/>
          <p:cNvSpPr txBox="1"/>
          <p:nvPr/>
        </p:nvSpPr>
        <p:spPr>
          <a:xfrm>
            <a:off x="284692" y="104868"/>
            <a:ext cx="1243541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43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ボタンをおしながら、USBでんげんだけさそう！</a:t>
            </a:r>
          </a:p>
        </p:txBody>
      </p:sp>
      <p:sp>
        <p:nvSpPr>
          <p:cNvPr id="1046" name="矢印"/>
          <p:cNvSpPr/>
          <p:nvPr/>
        </p:nvSpPr>
        <p:spPr>
          <a:xfrm rot="5400000">
            <a:off x="3666882" y="7140971"/>
            <a:ext cx="2123567" cy="113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7" y="14256"/>
                </a:moveTo>
                <a:lnTo>
                  <a:pt x="8197" y="21600"/>
                </a:lnTo>
                <a:lnTo>
                  <a:pt x="0" y="10800"/>
                </a:lnTo>
                <a:lnTo>
                  <a:pt x="8197" y="0"/>
                </a:lnTo>
                <a:lnTo>
                  <a:pt x="81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ゲームマシン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ゲームマシン</a:t>
            </a:r>
          </a:p>
          <a:p>
            <a:pPr/>
            <a:r>
              <a:t>できた！</a:t>
            </a:r>
          </a:p>
        </p:txBody>
      </p:sp>
      <p:pic>
        <p:nvPicPr>
          <p:cNvPr id="10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2936" r="0" b="0"/>
          <a:stretch>
            <a:fillRect/>
          </a:stretch>
        </p:blipFill>
        <p:spPr>
          <a:xfrm>
            <a:off x="5499490" y="5662610"/>
            <a:ext cx="7276717" cy="3112272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https://www.playstation.com/ja-jp/ps-vr2/ps-vr2-tech-specs/"/>
          <p:cNvSpPr txBox="1"/>
          <p:nvPr/>
        </p:nvSpPr>
        <p:spPr>
          <a:xfrm>
            <a:off x="4703884" y="8864600"/>
            <a:ext cx="778814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https://www.playstation.com/ja-jp/ps-vr2/ps-vr2-tech-specs/</a:t>
            </a:r>
          </a:p>
        </p:txBody>
      </p:sp>
      <p:pic>
        <p:nvPicPr>
          <p:cNvPr id="10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6" y="2048933"/>
            <a:ext cx="10292688" cy="260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https://www.amazon.co.jp/dp/B0BD5NZ6C6/"/>
          <p:cNvSpPr txBox="1"/>
          <p:nvPr/>
        </p:nvSpPr>
        <p:spPr>
          <a:xfrm>
            <a:off x="2464872" y="5002186"/>
            <a:ext cx="58201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https://www.amazon.co.jp/dp/B0BD5NZ6C6/</a:t>
            </a:r>
          </a:p>
        </p:txBody>
      </p:sp>
      <p:sp>
        <p:nvSpPr>
          <p:cNvPr id="1056" name="最新ゲーム機も仕組みは一緒！"/>
          <p:cNvSpPr txBox="1"/>
          <p:nvPr/>
        </p:nvSpPr>
        <p:spPr>
          <a:xfrm>
            <a:off x="1145540" y="619404"/>
            <a:ext cx="1071372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最新ゲーム機も仕組みは一緒！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社会も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社会もプログラミング</a:t>
            </a:r>
          </a:p>
        </p:txBody>
      </p:sp>
      <p:pic>
        <p:nvPicPr>
          <p:cNvPr id="10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64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0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79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80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LED : WAIT LIST RUN GOTO SAVE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　SPR.PLAY</a:t>
            </a:r>
          </a:p>
        </p:txBody>
      </p:sp>
      <p:sp>
        <p:nvSpPr>
          <p:cNvPr id="1085" name="2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